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59" r:id="rId4"/>
  </p:sldMasterIdLst>
  <p:handoutMasterIdLst>
    <p:handoutMasterId r:id="rId13"/>
  </p:handoutMasterIdLst>
  <p:sldIdLst>
    <p:sldId id="263" r:id="rId5"/>
    <p:sldId id="256" r:id="rId6"/>
    <p:sldId id="262" r:id="rId7"/>
    <p:sldId id="257" r:id="rId8"/>
    <p:sldId id="261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AB0"/>
    <a:srgbClr val="68B898"/>
    <a:srgbClr val="7AB2A3"/>
    <a:srgbClr val="59A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7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7.png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7.png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HC-SR04 ULTRASONIC SENSOR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1.8” ST7735 DISPLAY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SG90 MICROSERVO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ARDUINO NANO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HC-SR04 ULTRASONIC SENSOR</a:t>
          </a:r>
          <a:endParaRPr lang="en-US" sz="1800" kern="120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627571"/>
            <a:satOff val="-8336"/>
            <a:lumOff val="1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1.8” ST7735 DISPLAY</a:t>
          </a:r>
          <a:endParaRPr lang="en-US" sz="1800" kern="1200" dirty="0"/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1255141"/>
            <a:satOff val="-16671"/>
            <a:lumOff val="2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SG90 MICROSERVO</a:t>
          </a:r>
          <a:endParaRPr lang="en-US" sz="1800" kern="1200" dirty="0"/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1882712"/>
            <a:satOff val="-25007"/>
            <a:lumOff val="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ARDUINO NANO</a:t>
          </a:r>
          <a:endParaRPr lang="en-US" sz="1800" kern="1200" dirty="0"/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69B25-4D64-47CE-9B92-5AF7ADC73ED7}" type="datetimeFigureOut">
              <a:rPr lang="en-IN" smtClean="0"/>
              <a:t>22-04-2019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1B8F6-B89B-44DA-A85B-2ADA1EF4ED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45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4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2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2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606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6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7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92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7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9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9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3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38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0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4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3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06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4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11" y="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1785938"/>
            <a:ext cx="6858000" cy="1910292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 smtClean="0"/>
              <a:t>Part 2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967689"/>
            <a:ext cx="6857999" cy="145732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MINI </a:t>
            </a:r>
            <a:r>
              <a:rPr lang="en-US" sz="3200" dirty="0" err="1" smtClean="0"/>
              <a:t>SOnar</a:t>
            </a:r>
            <a:endParaRPr lang="en-US" sz="3200" dirty="0" smtClean="0"/>
          </a:p>
          <a:p>
            <a:pPr algn="ctr"/>
            <a:r>
              <a:rPr lang="en-US" sz="3200" dirty="0" smtClean="0"/>
              <a:t>Mohit Kishore (1701CS28)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962026"/>
            <a:ext cx="9906000" cy="2852737"/>
          </a:xfrm>
        </p:spPr>
        <p:txBody>
          <a:bodyPr/>
          <a:lstStyle/>
          <a:p>
            <a:r>
              <a:rPr lang="en-IN" sz="5400" dirty="0" smtClean="0"/>
              <a:t>MINI-SONAR</a:t>
            </a:r>
            <a:endParaRPr lang="en-IN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141411" y="4181474"/>
            <a:ext cx="9906000" cy="1890714"/>
          </a:xfrm>
        </p:spPr>
        <p:txBody>
          <a:bodyPr>
            <a:normAutofit/>
          </a:bodyPr>
          <a:lstStyle/>
          <a:p>
            <a:r>
              <a:rPr lang="en-IN" dirty="0"/>
              <a:t>This project has been made with </a:t>
            </a:r>
            <a:r>
              <a:rPr lang="en-IN" dirty="0" smtClean="0"/>
              <a:t>a</a:t>
            </a:r>
            <a:r>
              <a:rPr lang="en-IN" dirty="0"/>
              <a:t>n aim to understand the working of an Arduino. </a:t>
            </a:r>
          </a:p>
          <a:p>
            <a:r>
              <a:rPr lang="en-US" dirty="0" smtClean="0"/>
              <a:t>I </a:t>
            </a:r>
            <a:r>
              <a:rPr lang="en-US" dirty="0"/>
              <a:t>have made a mini, compact </a:t>
            </a:r>
            <a:r>
              <a:rPr lang="en-US" dirty="0" err="1" smtClean="0"/>
              <a:t>SOnar</a:t>
            </a:r>
            <a:r>
              <a:rPr lang="en-US" dirty="0" smtClean="0"/>
              <a:t> </a:t>
            </a:r>
            <a:r>
              <a:rPr lang="en-US" dirty="0"/>
              <a:t>with display. For </a:t>
            </a:r>
            <a:r>
              <a:rPr lang="en-US" dirty="0" smtClean="0"/>
              <a:t>hat</a:t>
            </a:r>
            <a:r>
              <a:rPr lang="en-US" dirty="0"/>
              <a:t>, I have used an HC-SR04 ultrasonic sensor, a sensor which emits ultrasonic sound and comes back to sensor after reflecting from an object.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84" y="463296"/>
            <a:ext cx="5352288" cy="33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Components</a:t>
            </a:r>
            <a:br>
              <a:rPr lang="en-US" sz="3200" dirty="0" smtClean="0"/>
            </a:br>
            <a:r>
              <a:rPr lang="en-US" sz="3200" dirty="0" smtClean="0"/>
              <a:t>USED:</a:t>
            </a:r>
            <a:endParaRPr lang="en-US" sz="3200" dirty="0"/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267206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71" y="5102264"/>
            <a:ext cx="955637" cy="688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72" y="4179111"/>
            <a:ext cx="955637" cy="68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73" y="2249487"/>
            <a:ext cx="955637" cy="688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71" y="3172640"/>
            <a:ext cx="923925" cy="7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68B898"/>
            </a:gs>
            <a:gs pos="21000">
              <a:srgbClr val="7AB2A3"/>
            </a:gs>
            <a:gs pos="33000">
              <a:srgbClr val="59AB7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871" r="181" b="-424"/>
          <a:stretch/>
        </p:blipFill>
        <p:spPr>
          <a:xfrm>
            <a:off x="5214938" y="624665"/>
            <a:ext cx="6455304" cy="56030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39" y="1040405"/>
            <a:ext cx="1936432" cy="816109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chemeClr val="bg1">
                    <a:lumMod val="95000"/>
                  </a:schemeClr>
                </a:solidFill>
              </a:rPr>
              <a:t>SONAR</a:t>
            </a:r>
            <a:endParaRPr lang="en-US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7207" y="1856514"/>
            <a:ext cx="4697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Sonar </a:t>
            </a:r>
            <a:r>
              <a:rPr lang="en-US" dirty="0">
                <a:solidFill>
                  <a:schemeClr val="bg1"/>
                </a:solidFill>
              </a:rPr>
              <a:t>is a device used to detect </a:t>
            </a:r>
            <a:r>
              <a:rPr lang="en-US" dirty="0" smtClean="0">
                <a:solidFill>
                  <a:schemeClr val="bg1"/>
                </a:solidFill>
              </a:rPr>
              <a:t>underwater  objects using sound waves.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this system a sound pulse is generated and sent underwater through a transmitter.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Sound waves are reflected by the underwater object which are received at receiver.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time taken by sound wave to come back is recorded.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by knowing the speed of sound wave in water the distance can be easily be calculated by formula,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distance= speed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x time.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68" y="5523864"/>
            <a:ext cx="9912355" cy="8193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u="sng" dirty="0" smtClean="0"/>
              <a:t>CIRCUIT DIAGRAM</a:t>
            </a:r>
            <a:endParaRPr lang="en-US" sz="3600" u="sng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9" y="329184"/>
            <a:ext cx="10296229" cy="5194680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A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02" y="532764"/>
            <a:ext cx="9912355" cy="819355"/>
          </a:xfrm>
        </p:spPr>
        <p:txBody>
          <a:bodyPr>
            <a:noAutofit/>
          </a:bodyPr>
          <a:lstStyle/>
          <a:p>
            <a:r>
              <a:rPr lang="en-IN" sz="4000" b="1" u="sng" dirty="0" smtClean="0">
                <a:effectLst/>
              </a:rPr>
              <a:t/>
            </a:r>
            <a:br>
              <a:rPr lang="en-IN" sz="4000" b="1" u="sng" dirty="0" smtClean="0">
                <a:effectLst/>
              </a:rPr>
            </a:br>
            <a:r>
              <a:rPr lang="en-IN" sz="4000" b="1" u="sng" dirty="0" smtClean="0">
                <a:effectLst/>
              </a:rPr>
              <a:t/>
            </a:r>
            <a:br>
              <a:rPr lang="en-IN" sz="4000" b="1" u="sng" dirty="0" smtClean="0">
                <a:effectLst/>
              </a:rPr>
            </a:br>
            <a:r>
              <a:rPr lang="en-IN" sz="4000" b="1" u="sng" dirty="0" smtClean="0">
                <a:effectLst/>
              </a:rPr>
              <a:t/>
            </a:r>
            <a:br>
              <a:rPr lang="en-IN" sz="4000" b="1" u="sng" dirty="0" smtClean="0">
                <a:effectLst/>
              </a:rPr>
            </a:br>
            <a:r>
              <a:rPr lang="en-IN" sz="4000" b="1" u="sng" dirty="0">
                <a:effectLst/>
              </a:rPr>
              <a:t/>
            </a:r>
            <a:br>
              <a:rPr lang="en-IN" sz="4000" b="1" u="sng" dirty="0">
                <a:effectLst/>
              </a:rPr>
            </a:br>
            <a:r>
              <a:rPr lang="en-IN" sz="4000" u="sng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LOOKING AT THE BIGGER PICTURE:</a:t>
            </a:r>
            <a:r>
              <a:rPr lang="en-IN" sz="4000" b="1" u="sng" dirty="0" smtClean="0">
                <a:effectLst/>
              </a:rPr>
              <a:t/>
            </a:r>
            <a:br>
              <a:rPr lang="en-IN" sz="4000" b="1" u="sng" dirty="0" smtClean="0">
                <a:effectLst/>
              </a:rPr>
            </a:br>
            <a:r>
              <a:rPr lang="en-IN" sz="2800" u="sng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APPLICATION:</a:t>
            </a:r>
            <a:endParaRPr lang="en-IN" sz="28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8502" y="1695019"/>
            <a:ext cx="9910859" cy="49629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 of sonar finds application in the following places: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for estimation of range and direction of arrival of objects such as vessels or submarines. It basically functions as depth finder also.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for communication between sub-merged submarines or between a submarine and a surface vessel.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for locating mines and underwater hazards in order to achieve safe navigation.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widely used by commercial fishermen for fish finding.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used for seafloor mapping and seafloor imaging.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SONAR concept is being applied to medical imaging. Here high frequency sound waves are subjected on body and echoes are recorded to create image called sonogram.</a:t>
            </a:r>
          </a:p>
          <a:p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41694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5" y="2081558"/>
            <a:ext cx="9905998" cy="2636746"/>
          </a:xfrm>
        </p:spPr>
        <p:txBody>
          <a:bodyPr>
            <a:normAutofit/>
          </a:bodyPr>
          <a:lstStyle/>
          <a:p>
            <a:pPr algn="ctr"/>
            <a:r>
              <a:rPr lang="en-IN" sz="8000" dirty="0" smtClean="0">
                <a:latin typeface="Brush Script MT" panose="03060802040406070304" pitchFamily="66" charset="0"/>
              </a:rPr>
              <a:t>THANK </a:t>
            </a:r>
            <a:br>
              <a:rPr lang="en-IN" sz="8000" dirty="0" smtClean="0">
                <a:latin typeface="Brush Script MT" panose="03060802040406070304" pitchFamily="66" charset="0"/>
              </a:rPr>
            </a:br>
            <a:r>
              <a:rPr lang="en-IN" sz="8000" dirty="0" smtClean="0">
                <a:latin typeface="Brush Script MT" panose="03060802040406070304" pitchFamily="66" charset="0"/>
              </a:rPr>
              <a:t>YOU</a:t>
            </a:r>
            <a:endParaRPr lang="en-IN" sz="8000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37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58F2BF-BADE-4065-82F6-09DC506399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10EE9-21D6-4069-8A38-BDFA7E52C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3848AA-6786-49FE-9536-257C2A38233A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16c05727-aa75-4e4a-9b5f-8a80a1165891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Brush Script MT</vt:lpstr>
      <vt:lpstr>Calibri</vt:lpstr>
      <vt:lpstr>Trebuchet MS</vt:lpstr>
      <vt:lpstr>Tw Cen MT</vt:lpstr>
      <vt:lpstr>Circuit</vt:lpstr>
      <vt:lpstr>PowerPoint Presentation</vt:lpstr>
      <vt:lpstr>Part 2</vt:lpstr>
      <vt:lpstr>MINI-SONAR</vt:lpstr>
      <vt:lpstr>Components USED:</vt:lpstr>
      <vt:lpstr>SONAR</vt:lpstr>
      <vt:lpstr>CIRCUIT DIAGRAM</vt:lpstr>
      <vt:lpstr>    LOOKING AT THE BIGGER PICTURE: APPLICATION: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2019-04-21T20:20:58Z</dcterms:created>
  <dcterms:modified xsi:type="dcterms:W3CDTF">2019-04-22T18:07:32Z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